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7" r:id="rId2"/>
    <p:sldId id="338" r:id="rId3"/>
    <p:sldId id="339" r:id="rId4"/>
    <p:sldId id="340" r:id="rId5"/>
    <p:sldId id="341" r:id="rId6"/>
    <p:sldId id="284" r:id="rId7"/>
    <p:sldId id="308" r:id="rId8"/>
    <p:sldId id="309" r:id="rId9"/>
    <p:sldId id="273" r:id="rId10"/>
    <p:sldId id="291" r:id="rId11"/>
    <p:sldId id="333" r:id="rId12"/>
    <p:sldId id="321" r:id="rId13"/>
    <p:sldId id="336" r:id="rId14"/>
    <p:sldId id="342" r:id="rId15"/>
    <p:sldId id="343"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2279" autoAdjust="0"/>
    <p:restoredTop sz="94660"/>
  </p:normalViewPr>
  <p:slideViewPr>
    <p:cSldViewPr>
      <p:cViewPr varScale="1">
        <p:scale>
          <a:sx n="73" d="100"/>
          <a:sy n="73" d="100"/>
        </p:scale>
        <p:origin x="-142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186"/>
    </p:cViewPr>
  </p:sorterViewPr>
  <p:notesViewPr>
    <p:cSldViewPr>
      <p:cViewPr varScale="1">
        <p:scale>
          <a:sx n="56" d="100"/>
          <a:sy n="56" d="100"/>
        </p:scale>
        <p:origin x="-2886" y="-84"/>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EB65086-25F6-4B70-B045-42E217BE4AF5}" type="datetimeFigureOut">
              <a:rPr lang="en-US" smtClean="0"/>
              <a:pPr/>
              <a:t>3/16/2014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C11E417-7944-43DF-8CFE-B06ACA71D922}" type="slidenum">
              <a:rPr lang="en-US" smtClean="0"/>
              <a:pPr/>
              <a:t>‹#›</a:t>
            </a:fld>
            <a:endParaRPr lang="en-US"/>
          </a:p>
        </p:txBody>
      </p:sp>
    </p:spTree>
    <p:extLst>
      <p:ext uri="{BB962C8B-B14F-4D97-AF65-F5344CB8AC3E}">
        <p14:creationId xmlns:p14="http://schemas.microsoft.com/office/powerpoint/2010/main" xmlns="" val="853321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336B7C67-9FDD-4A4C-B745-7282C476066D}" type="datetimeFigureOut">
              <a:rPr lang="en-US" smtClean="0"/>
              <a:pPr/>
              <a:t>3/16/2014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043DE1E-A233-432F-B073-6348D515DD4F}" type="slidenum">
              <a:rPr lang="en-US" smtClean="0"/>
              <a:pPr/>
              <a:t>‹#›</a:t>
            </a:fld>
            <a:endParaRPr lang="en-US"/>
          </a:p>
        </p:txBody>
      </p:sp>
    </p:spTree>
    <p:extLst>
      <p:ext uri="{BB962C8B-B14F-4D97-AF65-F5344CB8AC3E}">
        <p14:creationId xmlns:p14="http://schemas.microsoft.com/office/powerpoint/2010/main" xmlns="" val="524563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62A616-6265-441F-8FEE-4498C77CEE44}" type="datetime1">
              <a:rPr lang="en-US" smtClean="0"/>
              <a:pPr/>
              <a:t>3/16/2014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5610B-753A-403C-AEE9-F5721A1012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D8BD8D-3553-49F2-B7F7-F3F6D2E188F3}" type="datetime1">
              <a:rPr lang="en-US" smtClean="0"/>
              <a:pPr/>
              <a:t>3/16/2014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5610B-753A-403C-AEE9-F5721A1012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590D9A-F2C4-439B-BA88-4D2F184ACC25}" type="datetime1">
              <a:rPr lang="en-US" smtClean="0"/>
              <a:pPr/>
              <a:t>3/16/2014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5610B-753A-403C-AEE9-F5721A1012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615FA7-C299-4BBC-8BC1-B543AA76DDFD}" type="datetime1">
              <a:rPr lang="en-US" smtClean="0"/>
              <a:pPr/>
              <a:t>3/16/2014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5610B-753A-403C-AEE9-F5721A1012A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AD412C-FCE7-48E2-8153-33F923EBB434}" type="datetime1">
              <a:rPr lang="en-US" smtClean="0"/>
              <a:pPr/>
              <a:t>3/16/2014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5610B-753A-403C-AEE9-F5721A1012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E4124C-35DD-44BA-9785-41A7C8018C40}" type="datetime1">
              <a:rPr lang="en-US" smtClean="0"/>
              <a:pPr/>
              <a:t>3/16/2014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5610B-753A-403C-AEE9-F5721A1012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279CBC-17E7-4F7E-BE0C-1CA65FE8DD11}" type="datetime1">
              <a:rPr lang="en-US" smtClean="0"/>
              <a:pPr/>
              <a:t>3/16/2014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15610B-753A-403C-AEE9-F5721A1012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F6B670-FF89-4D5B-9B72-9043B03926A2}" type="datetime1">
              <a:rPr lang="en-US" smtClean="0"/>
              <a:pPr/>
              <a:t>3/16/2014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15610B-753A-403C-AEE9-F5721A1012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033C38-7104-4EDB-8564-D949660E40DF}" type="datetime1">
              <a:rPr lang="en-US" smtClean="0"/>
              <a:pPr/>
              <a:t>3/16/2014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15610B-753A-403C-AEE9-F5721A1012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6B898E-74E2-4959-9C5C-4BD7C99C3D6F}" type="datetime1">
              <a:rPr lang="en-US" smtClean="0"/>
              <a:pPr/>
              <a:t>3/16/2014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5610B-753A-403C-AEE9-F5721A1012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71F0D5-ED91-4BD5-8268-0E48093B578F}" type="datetime1">
              <a:rPr lang="en-US" smtClean="0"/>
              <a:pPr/>
              <a:t>3/16/2014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5610B-753A-403C-AEE9-F5721A1012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443D43-B95A-4710-BAF4-E3BC31B5B422}" type="datetime1">
              <a:rPr lang="en-US" smtClean="0"/>
              <a:pPr/>
              <a:t>3/16/2014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15610B-753A-403C-AEE9-F5721A1012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lvl="0"/>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135563"/>
          </a:xfrm>
        </p:spPr>
        <p:txBody>
          <a:bodyPr>
            <a:normAutofit lnSpcReduction="10000"/>
          </a:bodyPr>
          <a:lstStyle/>
          <a:p>
            <a:pPr algn="ctr">
              <a:buNone/>
            </a:pPr>
            <a:endParaRPr lang="en-US" sz="2800" b="1" dirty="0" smtClean="0"/>
          </a:p>
          <a:p>
            <a:pPr algn="ctr">
              <a:buNone/>
            </a:pPr>
            <a:r>
              <a:rPr lang="en-US" sz="2800" b="1" dirty="0" smtClean="0"/>
              <a:t>THE </a:t>
            </a:r>
            <a:r>
              <a:rPr lang="en-US" sz="2800" b="1" dirty="0"/>
              <a:t>UGANDA RETIREMENT BENEFITS REGULATORY </a:t>
            </a:r>
            <a:r>
              <a:rPr lang="en-US" sz="2800" b="1" dirty="0" smtClean="0"/>
              <a:t>AUTHORITY</a:t>
            </a:r>
          </a:p>
          <a:p>
            <a:pPr algn="ctr">
              <a:buNone/>
            </a:pPr>
            <a:endParaRPr lang="en-US" sz="2800" b="1" dirty="0" smtClean="0"/>
          </a:p>
          <a:p>
            <a:pPr algn="ctr">
              <a:buNone/>
            </a:pPr>
            <a:r>
              <a:rPr lang="en-US" sz="2800" b="1" dirty="0" smtClean="0"/>
              <a:t>Progress in Implementation of the URBRA Act 2011</a:t>
            </a:r>
          </a:p>
          <a:p>
            <a:pPr algn="ctr">
              <a:buNone/>
            </a:pPr>
            <a:r>
              <a:rPr lang="en-US" sz="2800" b="1" dirty="0" smtClean="0"/>
              <a:t>Iceland, 27 February 2014.</a:t>
            </a:r>
          </a:p>
          <a:p>
            <a:pPr algn="ctr">
              <a:buNone/>
            </a:pPr>
            <a:r>
              <a:rPr lang="en-US" sz="2800" b="1" dirty="0" smtClean="0"/>
              <a:t>By </a:t>
            </a:r>
          </a:p>
          <a:p>
            <a:pPr algn="ctr">
              <a:buNone/>
            </a:pPr>
            <a:r>
              <a:rPr lang="en-US" sz="2800" b="1" dirty="0" smtClean="0"/>
              <a:t>Moses </a:t>
            </a:r>
            <a:r>
              <a:rPr lang="en-US" sz="2800" b="1" dirty="0" err="1" smtClean="0"/>
              <a:t>Bekabye</a:t>
            </a:r>
            <a:endParaRPr lang="en-US" sz="2800" b="1" dirty="0" smtClean="0"/>
          </a:p>
          <a:p>
            <a:pPr algn="ctr">
              <a:buNone/>
            </a:pPr>
            <a:r>
              <a:rPr lang="en-US" sz="2800" b="1" dirty="0" smtClean="0"/>
              <a:t>Interim CEO, </a:t>
            </a:r>
            <a:endParaRPr lang="en-US" sz="2800" b="1" dirty="0" smtClean="0"/>
          </a:p>
          <a:p>
            <a:pPr algn="ctr">
              <a:buNone/>
            </a:pPr>
            <a:r>
              <a:rPr lang="en-US" sz="2800" b="1" dirty="0" smtClean="0"/>
              <a:t>Uganda Retirement Benefits </a:t>
            </a:r>
            <a:r>
              <a:rPr lang="en-US" sz="2800" b="1" smtClean="0"/>
              <a:t>Regulatory Authority (</a:t>
            </a:r>
            <a:r>
              <a:rPr lang="en-US" sz="2800" b="1" smtClean="0"/>
              <a:t>URBRA)</a:t>
            </a:r>
            <a:endParaRPr lang="en-US" sz="2800" b="1" dirty="0" smtClean="0"/>
          </a:p>
          <a:p>
            <a:pPr algn="ctr">
              <a:buNone/>
            </a:pPr>
            <a:endParaRPr lang="en-US" sz="2800" b="1" dirty="0" smtClean="0"/>
          </a:p>
          <a:p>
            <a:pPr>
              <a:buNone/>
            </a:pPr>
            <a:endParaRPr lang="en-US" dirty="0"/>
          </a:p>
        </p:txBody>
      </p:sp>
      <p:sp>
        <p:nvSpPr>
          <p:cNvPr id="4" name="Slide Number Placeholder 3"/>
          <p:cNvSpPr>
            <a:spLocks noGrp="1"/>
          </p:cNvSpPr>
          <p:nvPr>
            <p:ph type="sldNum" sz="quarter" idx="12"/>
          </p:nvPr>
        </p:nvSpPr>
        <p:spPr/>
        <p:txBody>
          <a:bodyPr/>
          <a:lstStyle/>
          <a:p>
            <a:fld id="{5315610B-753A-403C-AEE9-F5721A1012AF}"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800" b="1" dirty="0" smtClean="0"/>
              <a:t>Progress on Implementation of the URBRA Act 2011</a:t>
            </a:r>
            <a:endParaRPr lang="en-US" sz="2800" dirty="0"/>
          </a:p>
        </p:txBody>
      </p:sp>
      <p:sp>
        <p:nvSpPr>
          <p:cNvPr id="3" name="Content Placeholder 2"/>
          <p:cNvSpPr>
            <a:spLocks noGrp="1"/>
          </p:cNvSpPr>
          <p:nvPr>
            <p:ph idx="1"/>
          </p:nvPr>
        </p:nvSpPr>
        <p:spPr>
          <a:xfrm>
            <a:off x="457200" y="1066800"/>
            <a:ext cx="8229600" cy="5334000"/>
          </a:xfrm>
        </p:spPr>
        <p:txBody>
          <a:bodyPr>
            <a:noAutofit/>
          </a:bodyPr>
          <a:lstStyle/>
          <a:p>
            <a:pPr marL="342900" lvl="1" indent="-342900">
              <a:buFont typeface="Arial" pitchFamily="34" charset="0"/>
              <a:buChar char="•"/>
            </a:pPr>
            <a:r>
              <a:rPr lang="en-US" sz="2400" dirty="0"/>
              <a:t>The regulations under the URBRA Act 2011 on licensing of schemes, trustees, administrators, fund managers and custodians </a:t>
            </a:r>
            <a:r>
              <a:rPr lang="en-US" sz="2400" dirty="0" smtClean="0"/>
              <a:t>were published </a:t>
            </a:r>
            <a:r>
              <a:rPr lang="en-US" sz="2400" dirty="0"/>
              <a:t>in the Uganda Gazette</a:t>
            </a:r>
            <a:r>
              <a:rPr lang="en-US" sz="2400" dirty="0" smtClean="0"/>
              <a:t>.</a:t>
            </a:r>
          </a:p>
          <a:p>
            <a:pPr marL="342900" lvl="1" indent="-342900">
              <a:buFont typeface="Arial" pitchFamily="34" charset="0"/>
              <a:buChar char="•"/>
            </a:pPr>
            <a:r>
              <a:rPr lang="en-US" sz="2400" dirty="0" smtClean="0"/>
              <a:t>The amendments to these regulations are in the process of being </a:t>
            </a:r>
            <a:r>
              <a:rPr lang="en-US" sz="2400" dirty="0" err="1" smtClean="0"/>
              <a:t>gazetted</a:t>
            </a:r>
            <a:r>
              <a:rPr lang="en-US" sz="2400" dirty="0" smtClean="0"/>
              <a:t>, already at the UPPC for this purpose.</a:t>
            </a:r>
            <a:endParaRPr lang="en-US" sz="2400" dirty="0"/>
          </a:p>
          <a:p>
            <a:pPr marL="342900" lvl="1" indent="-342900">
              <a:buFont typeface="Arial" pitchFamily="34" charset="0"/>
              <a:buChar char="•"/>
            </a:pPr>
            <a:r>
              <a:rPr lang="en-US" sz="2400" dirty="0" smtClean="0"/>
              <a:t>The investment </a:t>
            </a:r>
            <a:r>
              <a:rPr lang="en-US" sz="2400" dirty="0"/>
              <a:t>regulations </a:t>
            </a:r>
            <a:r>
              <a:rPr lang="en-US" sz="2400" dirty="0" smtClean="0"/>
              <a:t>are also at the UPPC for </a:t>
            </a:r>
            <a:r>
              <a:rPr lang="en-US" sz="2400" dirty="0" err="1" smtClean="0"/>
              <a:t>gazeting</a:t>
            </a:r>
            <a:r>
              <a:rPr lang="en-US" sz="2400" dirty="0" smtClean="0"/>
              <a:t> after approval by stakeholders, the Office of the Attorney General, and were signed by the Hon. </a:t>
            </a:r>
            <a:r>
              <a:rPr lang="en-US" sz="2400" dirty="0" err="1" smtClean="0"/>
              <a:t>MoFPED</a:t>
            </a:r>
            <a:r>
              <a:rPr lang="en-US" sz="2400" dirty="0" smtClean="0"/>
              <a:t>.</a:t>
            </a:r>
          </a:p>
          <a:p>
            <a:pPr marL="342900" lvl="1" indent="-342900">
              <a:buFont typeface="Arial" pitchFamily="34" charset="0"/>
              <a:buChar char="•"/>
            </a:pPr>
            <a:r>
              <a:rPr lang="en-US" sz="2400" dirty="0" smtClean="0"/>
              <a:t>The formulation of the Corporate Governance and Financial Statements Regulations are in progress, consultations with stakeholders will be soon.</a:t>
            </a:r>
          </a:p>
          <a:p>
            <a:pPr marL="342900" lvl="1" indent="-342900">
              <a:buFont typeface="Arial" pitchFamily="34" charset="0"/>
              <a:buChar char="•"/>
            </a:pPr>
            <a:r>
              <a:rPr lang="en-US" sz="2400" dirty="0" smtClean="0"/>
              <a:t>URBRA will also be expediting the regulations for </a:t>
            </a:r>
            <a:r>
              <a:rPr lang="en-US" sz="2400" dirty="0"/>
              <a:t>the establishment and operation of Umbrella </a:t>
            </a:r>
            <a:r>
              <a:rPr lang="en-US" sz="2400" dirty="0" smtClean="0"/>
              <a:t>schemes—constituting the technical teams is in progress.</a:t>
            </a:r>
            <a:endParaRPr lang="en-US" sz="2400" dirty="0"/>
          </a:p>
        </p:txBody>
      </p:sp>
      <p:sp>
        <p:nvSpPr>
          <p:cNvPr id="4" name="Slide Number Placeholder 3"/>
          <p:cNvSpPr>
            <a:spLocks noGrp="1"/>
          </p:cNvSpPr>
          <p:nvPr>
            <p:ph type="sldNum" sz="quarter" idx="12"/>
          </p:nvPr>
        </p:nvSpPr>
        <p:spPr/>
        <p:txBody>
          <a:bodyPr/>
          <a:lstStyle/>
          <a:p>
            <a:fld id="{5315610B-753A-403C-AEE9-F5721A1012AF}"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800" b="1" dirty="0" smtClean="0"/>
              <a:t>Progress on Implementation of the URBRA Act 2011</a:t>
            </a:r>
            <a:endParaRPr lang="en-GB" sz="2800" dirty="0"/>
          </a:p>
        </p:txBody>
      </p:sp>
      <p:sp>
        <p:nvSpPr>
          <p:cNvPr id="3" name="Content Placeholder 2"/>
          <p:cNvSpPr>
            <a:spLocks noGrp="1"/>
          </p:cNvSpPr>
          <p:nvPr>
            <p:ph idx="1"/>
          </p:nvPr>
        </p:nvSpPr>
        <p:spPr>
          <a:xfrm>
            <a:off x="457200" y="838200"/>
            <a:ext cx="8229600" cy="5562600"/>
          </a:xfrm>
        </p:spPr>
        <p:txBody>
          <a:bodyPr>
            <a:normAutofit fontScale="85000" lnSpcReduction="10000"/>
          </a:bodyPr>
          <a:lstStyle/>
          <a:p>
            <a:pPr marL="342900" lvl="1" indent="-342900">
              <a:buFont typeface="Arial" pitchFamily="34" charset="0"/>
              <a:buChar char="•"/>
            </a:pPr>
            <a:r>
              <a:rPr lang="en-US" dirty="0" smtClean="0"/>
              <a:t>The licensing of schemes, trustees, administrators, fund managers and custodians covered by Section 96 of the URBRA Act started on 21st December 2012 and is currently on-going. </a:t>
            </a:r>
          </a:p>
          <a:p>
            <a:pPr marL="342900" lvl="1" indent="-342900">
              <a:buFont typeface="Arial" pitchFamily="34" charset="0"/>
              <a:buChar char="•"/>
            </a:pPr>
            <a:r>
              <a:rPr lang="en-US" dirty="0" smtClean="0"/>
              <a:t>190 Applications for licenses have been received as of 30th June 2013 from RBS, Administrators, Trustees, Fund managers, and Custodians</a:t>
            </a:r>
          </a:p>
          <a:p>
            <a:r>
              <a:rPr lang="en-US" sz="2800" dirty="0" smtClean="0"/>
              <a:t>Those existing schemes which do not have Trust Deeds at the moment have been and will be given time to prepare their respective Trust Deeds.</a:t>
            </a:r>
          </a:p>
          <a:p>
            <a:r>
              <a:rPr lang="en-US" sz="2800" dirty="0" smtClean="0"/>
              <a:t>Existing schemes are automatically licensed once they meet the basic requirements of the law and regulations and those which do not meet all the requirements are being given time to implement a remedial or compliance plan.</a:t>
            </a:r>
          </a:p>
          <a:p>
            <a:r>
              <a:rPr lang="en-US" sz="2800" dirty="0" smtClean="0"/>
              <a:t>URBRA is expediting detailed guidelines to simplify licensing and regulation of service providers in the pension sector. </a:t>
            </a:r>
          </a:p>
          <a:p>
            <a:endParaRPr lang="en-GB" dirty="0"/>
          </a:p>
        </p:txBody>
      </p:sp>
      <p:sp>
        <p:nvSpPr>
          <p:cNvPr id="4" name="Slide Number Placeholder 3"/>
          <p:cNvSpPr>
            <a:spLocks noGrp="1"/>
          </p:cNvSpPr>
          <p:nvPr>
            <p:ph type="sldNum" sz="quarter" idx="12"/>
          </p:nvPr>
        </p:nvSpPr>
        <p:spPr/>
        <p:txBody>
          <a:bodyPr/>
          <a:lstStyle/>
          <a:p>
            <a:fld id="{5315610B-753A-403C-AEE9-F5721A1012AF}"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b="1" dirty="0" smtClean="0"/>
              <a:t>Progress on Implementation of the URBRA Act 2011</a:t>
            </a:r>
            <a:endParaRPr lang="en-US" sz="2800" dirty="0"/>
          </a:p>
        </p:txBody>
      </p:sp>
      <p:sp>
        <p:nvSpPr>
          <p:cNvPr id="3" name="Content Placeholder 2"/>
          <p:cNvSpPr>
            <a:spLocks noGrp="1"/>
          </p:cNvSpPr>
          <p:nvPr>
            <p:ph idx="1"/>
          </p:nvPr>
        </p:nvSpPr>
        <p:spPr>
          <a:xfrm>
            <a:off x="457200" y="685800"/>
            <a:ext cx="8229600" cy="5638800"/>
          </a:xfrm>
        </p:spPr>
        <p:txBody>
          <a:bodyPr>
            <a:normAutofit fontScale="85000" lnSpcReduction="10000"/>
          </a:bodyPr>
          <a:lstStyle/>
          <a:p>
            <a:pPr marL="342900" lvl="1" indent="-342900">
              <a:buFont typeface="Arial" pitchFamily="34" charset="0"/>
              <a:buChar char="•"/>
            </a:pPr>
            <a:endParaRPr lang="en-US" sz="2400" dirty="0" smtClean="0"/>
          </a:p>
          <a:p>
            <a:pPr marL="342900" lvl="1" indent="-342900">
              <a:buFont typeface="Arial" pitchFamily="34" charset="0"/>
              <a:buChar char="•"/>
            </a:pPr>
            <a:r>
              <a:rPr lang="en-US" sz="2400" dirty="0" smtClean="0"/>
              <a:t>The Authority is organizing a baseline survey to collect data and key information about the schemes, including their liabilities and assets, key officers with fiduciary responsibility, scheme investments, governance arrangements, among others.</a:t>
            </a:r>
          </a:p>
          <a:p>
            <a:pPr marL="342900" lvl="1" indent="-342900">
              <a:buFont typeface="Arial" pitchFamily="34" charset="0"/>
              <a:buChar char="•"/>
            </a:pPr>
            <a:r>
              <a:rPr lang="en-US" sz="2400" dirty="0" smtClean="0"/>
              <a:t>The Authority is implementing an outreach program to explain the licensing requirements, provide information, respond to concerns, </a:t>
            </a:r>
            <a:r>
              <a:rPr lang="en-US" sz="2000" dirty="0" smtClean="0"/>
              <a:t>and build trust and confidence, </a:t>
            </a:r>
            <a:r>
              <a:rPr lang="en-US" sz="2400" dirty="0" smtClean="0"/>
              <a:t>among others.</a:t>
            </a:r>
          </a:p>
          <a:p>
            <a:pPr marL="342900" lvl="1" indent="-342900">
              <a:buFont typeface="Arial" pitchFamily="34" charset="0"/>
              <a:buChar char="•"/>
            </a:pPr>
            <a:r>
              <a:rPr lang="en-US" sz="2400" dirty="0" smtClean="0"/>
              <a:t>There have been complaints and petitions which URBRA is addressing.</a:t>
            </a:r>
          </a:p>
          <a:p>
            <a:pPr marL="342900" lvl="1" indent="-342900">
              <a:buFont typeface="Arial" pitchFamily="34" charset="0"/>
              <a:buChar char="•"/>
            </a:pPr>
            <a:r>
              <a:rPr lang="en-US" sz="2400" dirty="0" smtClean="0"/>
              <a:t>Training—This is going to be a key function of the Authority, including introducing accreditation.</a:t>
            </a:r>
          </a:p>
          <a:p>
            <a:pPr marL="342900" lvl="1" indent="-342900">
              <a:buFont typeface="Arial" pitchFamily="34" charset="0"/>
              <a:buChar char="•"/>
            </a:pPr>
            <a:r>
              <a:rPr lang="en-US" sz="2400" dirty="0" smtClean="0"/>
              <a:t>The Communication Policy and Strategy are being developed and implemented.</a:t>
            </a:r>
          </a:p>
          <a:p>
            <a:pPr marL="342900" lvl="1" indent="-342900">
              <a:buFont typeface="Arial" pitchFamily="34" charset="0"/>
              <a:buChar char="•"/>
            </a:pPr>
            <a:r>
              <a:rPr lang="en-US" sz="2400" dirty="0" smtClean="0"/>
              <a:t>A robust ICT infrastructure is being developed; for Risk-based supervision, financial management and HR administration. </a:t>
            </a:r>
          </a:p>
          <a:p>
            <a:pPr marL="342900" lvl="1" indent="-342900">
              <a:buFont typeface="Arial" pitchFamily="34" charset="0"/>
              <a:buChar char="•"/>
            </a:pPr>
            <a:r>
              <a:rPr lang="en-US" sz="2400" dirty="0" smtClean="0"/>
              <a:t>URBRA is now a Member of the International Organization of Pension Supervisors (IOPS); which supports pension regulators on Good governance codes and standards, and undertakes research.</a:t>
            </a:r>
          </a:p>
        </p:txBody>
      </p:sp>
      <p:sp>
        <p:nvSpPr>
          <p:cNvPr id="4" name="Slide Number Placeholder 3"/>
          <p:cNvSpPr>
            <a:spLocks noGrp="1"/>
          </p:cNvSpPr>
          <p:nvPr>
            <p:ph type="sldNum" sz="quarter" idx="12"/>
          </p:nvPr>
        </p:nvSpPr>
        <p:spPr/>
        <p:txBody>
          <a:bodyPr/>
          <a:lstStyle/>
          <a:p>
            <a:fld id="{5315610B-753A-403C-AEE9-F5721A1012AF}"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dirty="0"/>
              <a:t>What are the shortcomings of the current pension system?</a:t>
            </a:r>
            <a:endParaRPr lang="en-US" sz="2400" dirty="0"/>
          </a:p>
        </p:txBody>
      </p:sp>
      <p:sp>
        <p:nvSpPr>
          <p:cNvPr id="3" name="Content Placeholder 2"/>
          <p:cNvSpPr>
            <a:spLocks noGrp="1"/>
          </p:cNvSpPr>
          <p:nvPr>
            <p:ph idx="1"/>
          </p:nvPr>
        </p:nvSpPr>
        <p:spPr>
          <a:xfrm>
            <a:off x="457200" y="990600"/>
            <a:ext cx="8229600" cy="5638800"/>
          </a:xfrm>
        </p:spPr>
        <p:txBody>
          <a:bodyPr>
            <a:normAutofit fontScale="62500" lnSpcReduction="20000"/>
          </a:bodyPr>
          <a:lstStyle/>
          <a:p>
            <a:pPr lvl="0"/>
            <a:r>
              <a:rPr lang="en-US" dirty="0">
                <a:solidFill>
                  <a:prstClr val="black"/>
                </a:solidFill>
              </a:rPr>
              <a:t>Poor governance of the entire retirement benefits sector to be addressed by</a:t>
            </a:r>
          </a:p>
          <a:p>
            <a:pPr lvl="2">
              <a:buFont typeface="Wingdings" pitchFamily="2" charset="2"/>
              <a:buChar char="Ø"/>
            </a:pPr>
            <a:r>
              <a:rPr lang="en-US" dirty="0">
                <a:solidFill>
                  <a:prstClr val="black"/>
                </a:solidFill>
              </a:rPr>
              <a:t>Putting in place checks and balances through implementing a rigorous regulatory and oversight framework</a:t>
            </a:r>
          </a:p>
          <a:p>
            <a:pPr lvl="2">
              <a:buFont typeface="Wingdings" pitchFamily="2" charset="2"/>
              <a:buChar char="Ø"/>
            </a:pPr>
            <a:r>
              <a:rPr lang="en-US" dirty="0">
                <a:solidFill>
                  <a:prstClr val="black"/>
                </a:solidFill>
              </a:rPr>
              <a:t>Introducing competitive pressure in the sector—this brings about innovation into more efficient methods including collection, new products, and diversification of investment vehicles which support economic development.</a:t>
            </a:r>
          </a:p>
          <a:p>
            <a:pPr lvl="2">
              <a:buFont typeface="Wingdings" pitchFamily="2" charset="2"/>
              <a:buChar char="Ø"/>
            </a:pPr>
            <a:r>
              <a:rPr lang="en-US" dirty="0">
                <a:solidFill>
                  <a:prstClr val="black"/>
                </a:solidFill>
              </a:rPr>
              <a:t>Introducing transparency and accountability in management of contributions and investment made out of these contributions.</a:t>
            </a:r>
          </a:p>
          <a:p>
            <a:pPr lvl="2">
              <a:buFont typeface="Wingdings" pitchFamily="2" charset="2"/>
              <a:buChar char="Ø"/>
            </a:pPr>
            <a:r>
              <a:rPr lang="en-US" dirty="0">
                <a:solidFill>
                  <a:prstClr val="black"/>
                </a:solidFill>
              </a:rPr>
              <a:t>Introducing choice of where to save in order to build trust and confidence</a:t>
            </a:r>
          </a:p>
          <a:p>
            <a:pPr lvl="2">
              <a:buFont typeface="Wingdings" pitchFamily="2" charset="2"/>
              <a:buChar char="Ø"/>
            </a:pPr>
            <a:r>
              <a:rPr lang="en-US" dirty="0">
                <a:solidFill>
                  <a:prstClr val="black"/>
                </a:solidFill>
              </a:rPr>
              <a:t>Portability of employee savings and accrued benefits.</a:t>
            </a:r>
          </a:p>
          <a:p>
            <a:pPr lvl="2">
              <a:buFont typeface="Wingdings" pitchFamily="2" charset="2"/>
              <a:buChar char="Ø"/>
            </a:pPr>
            <a:r>
              <a:rPr lang="en-US" dirty="0">
                <a:solidFill>
                  <a:prstClr val="black"/>
                </a:solidFill>
              </a:rPr>
              <a:t>Putting savers in full control of their savings </a:t>
            </a:r>
            <a:r>
              <a:rPr lang="en-US" dirty="0" err="1">
                <a:solidFill>
                  <a:prstClr val="black"/>
                </a:solidFill>
              </a:rPr>
              <a:t>i.e</a:t>
            </a:r>
            <a:r>
              <a:rPr lang="en-US" dirty="0">
                <a:solidFill>
                  <a:prstClr val="black"/>
                </a:solidFill>
              </a:rPr>
              <a:t> Irrevocable Trusts and Boards of Trustees.</a:t>
            </a:r>
          </a:p>
          <a:p>
            <a:r>
              <a:rPr lang="en-US" dirty="0"/>
              <a:t>Lack of trust and confidence by the general public in the current pension system</a:t>
            </a:r>
          </a:p>
          <a:p>
            <a:pPr lvl="2">
              <a:buFont typeface="Wingdings" pitchFamily="2" charset="2"/>
              <a:buChar char="Ø"/>
            </a:pPr>
            <a:r>
              <a:rPr lang="en-US" dirty="0">
                <a:solidFill>
                  <a:prstClr val="black"/>
                </a:solidFill>
              </a:rPr>
              <a:t>Primarily due to long history of mismanagement of the sector</a:t>
            </a:r>
          </a:p>
          <a:p>
            <a:pPr lvl="2">
              <a:buFont typeface="Wingdings" pitchFamily="2" charset="2"/>
              <a:buChar char="Ø"/>
            </a:pPr>
            <a:r>
              <a:rPr lang="en-US" dirty="0">
                <a:solidFill>
                  <a:prstClr val="black"/>
                </a:solidFill>
              </a:rPr>
              <a:t>Low or no return on employee savings.</a:t>
            </a:r>
          </a:p>
          <a:p>
            <a:pPr lvl="2">
              <a:buFont typeface="Wingdings" pitchFamily="2" charset="2"/>
              <a:buChar char="Ø"/>
            </a:pPr>
            <a:r>
              <a:rPr lang="en-US" dirty="0"/>
              <a:t>Inadequate pensions or no pensions at all</a:t>
            </a:r>
          </a:p>
          <a:p>
            <a:r>
              <a:rPr lang="en-US" dirty="0"/>
              <a:t>Low coverage</a:t>
            </a:r>
          </a:p>
          <a:p>
            <a:pPr lvl="2">
              <a:buFont typeface="Wingdings" pitchFamily="2" charset="2"/>
              <a:buChar char="Ø"/>
            </a:pPr>
            <a:r>
              <a:rPr lang="en-US" dirty="0">
                <a:solidFill>
                  <a:prstClr val="black"/>
                </a:solidFill>
              </a:rPr>
              <a:t>The current retirement benefit system covers only 4.9% of the workforce; of which NSSF is 3.5% and the Public Service Pension Scheme is about 3.2%.</a:t>
            </a:r>
          </a:p>
          <a:p>
            <a:r>
              <a:rPr lang="en-US" dirty="0"/>
              <a:t>Lack of fiscal sustainability—</a:t>
            </a:r>
          </a:p>
          <a:p>
            <a:pPr lvl="2">
              <a:buFont typeface="Wingdings" pitchFamily="2" charset="2"/>
              <a:buChar char="Ø"/>
            </a:pPr>
            <a:r>
              <a:rPr lang="en-US" dirty="0">
                <a:solidFill>
                  <a:prstClr val="black"/>
                </a:solidFill>
              </a:rPr>
              <a:t>Particularly of the Public Service Pension Scheme</a:t>
            </a:r>
          </a:p>
          <a:p>
            <a:r>
              <a:rPr lang="en-US" dirty="0"/>
              <a:t>This translates into low savings in the country </a:t>
            </a:r>
            <a:r>
              <a:rPr lang="en-US" dirty="0" err="1"/>
              <a:t>i.e</a:t>
            </a:r>
            <a:r>
              <a:rPr lang="en-US" dirty="0"/>
              <a:t> poor savings </a:t>
            </a:r>
            <a:r>
              <a:rPr lang="en-US" dirty="0" smtClean="0"/>
              <a:t>culture</a:t>
            </a:r>
            <a:endParaRPr lang="en-US" dirty="0"/>
          </a:p>
        </p:txBody>
      </p:sp>
      <p:sp>
        <p:nvSpPr>
          <p:cNvPr id="4" name="Slide Number Placeholder 3"/>
          <p:cNvSpPr>
            <a:spLocks noGrp="1"/>
          </p:cNvSpPr>
          <p:nvPr>
            <p:ph type="sldNum" sz="quarter" idx="12"/>
          </p:nvPr>
        </p:nvSpPr>
        <p:spPr/>
        <p:txBody>
          <a:bodyPr/>
          <a:lstStyle/>
          <a:p>
            <a:fld id="{5315610B-753A-403C-AEE9-F5721A1012AF}" type="slidenum">
              <a:rPr lang="en-US" smtClean="0"/>
              <a:pPr/>
              <a:t>13</a:t>
            </a:fld>
            <a:endParaRPr lang="en-US"/>
          </a:p>
        </p:txBody>
      </p:sp>
    </p:spTree>
    <p:extLst>
      <p:ext uri="{BB962C8B-B14F-4D97-AF65-F5344CB8AC3E}">
        <p14:creationId xmlns:p14="http://schemas.microsoft.com/office/powerpoint/2010/main" xmlns="" val="16782251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What are the objectives of Retirement Benefits Sector Liberalization?</a:t>
            </a:r>
            <a:endParaRPr lang="en-GB" sz="3200" dirty="0"/>
          </a:p>
        </p:txBody>
      </p:sp>
      <p:sp>
        <p:nvSpPr>
          <p:cNvPr id="3" name="Content Placeholder 2"/>
          <p:cNvSpPr>
            <a:spLocks noGrp="1"/>
          </p:cNvSpPr>
          <p:nvPr>
            <p:ph idx="1"/>
          </p:nvPr>
        </p:nvSpPr>
        <p:spPr>
          <a:xfrm>
            <a:off x="457200" y="1357298"/>
            <a:ext cx="8229600" cy="5500702"/>
          </a:xfrm>
        </p:spPr>
        <p:txBody>
          <a:bodyPr>
            <a:normAutofit fontScale="55000" lnSpcReduction="20000"/>
          </a:bodyPr>
          <a:lstStyle/>
          <a:p>
            <a:r>
              <a:rPr lang="en-US" dirty="0" smtClean="0"/>
              <a:t>Restore trust and confidence in the retirement benefits sector to encourage savings by undertaking reforms. This is important for the promise to be </a:t>
            </a:r>
            <a:r>
              <a:rPr lang="en-US" dirty="0" err="1" smtClean="0"/>
              <a:t>realised</a:t>
            </a:r>
            <a:r>
              <a:rPr lang="en-US" dirty="0" smtClean="0"/>
              <a:t> and to change the negative perceptions.</a:t>
            </a:r>
          </a:p>
          <a:p>
            <a:r>
              <a:rPr lang="en-US" dirty="0" smtClean="0"/>
              <a:t>To ensure protection of workers’ savings and better returns to the savings in the form of benefits.</a:t>
            </a:r>
          </a:p>
          <a:p>
            <a:pPr lvl="0"/>
            <a:r>
              <a:rPr lang="en-US" dirty="0" smtClean="0"/>
              <a:t>Introduce competitive pressure in order to improve governance in the entire sector.</a:t>
            </a:r>
          </a:p>
          <a:p>
            <a:pPr lvl="0"/>
            <a:r>
              <a:rPr lang="en-US" dirty="0" smtClean="0"/>
              <a:t>Increase coverage:</a:t>
            </a:r>
            <a:endParaRPr lang="en-US" sz="2800" dirty="0" smtClean="0"/>
          </a:p>
          <a:p>
            <a:pPr lvl="2">
              <a:buFont typeface="Wingdings" pitchFamily="2" charset="2"/>
              <a:buChar char="Ø"/>
            </a:pPr>
            <a:r>
              <a:rPr lang="en-US" dirty="0" smtClean="0"/>
              <a:t>to all those in the formal sector employment by removing the current threshold of 5+ employees for companies contributing to the NSSF—mandatory requirement</a:t>
            </a:r>
            <a:endParaRPr lang="en-US" sz="2000" dirty="0" smtClean="0"/>
          </a:p>
          <a:p>
            <a:pPr lvl="2">
              <a:buFont typeface="Wingdings" pitchFamily="2" charset="2"/>
              <a:buChar char="Ø"/>
            </a:pPr>
            <a:r>
              <a:rPr lang="en-US" dirty="0" smtClean="0"/>
              <a:t>to those who are self-employed—voluntary </a:t>
            </a:r>
            <a:endParaRPr lang="en-US" sz="2000" dirty="0" smtClean="0"/>
          </a:p>
          <a:p>
            <a:pPr lvl="2">
              <a:buFont typeface="Wingdings" pitchFamily="2" charset="2"/>
              <a:buChar char="Ø"/>
            </a:pPr>
            <a:r>
              <a:rPr lang="en-US" dirty="0" smtClean="0"/>
              <a:t>to the informal sector—voluntary</a:t>
            </a:r>
          </a:p>
          <a:p>
            <a:pPr lvl="0"/>
            <a:r>
              <a:rPr lang="en-US" dirty="0" smtClean="0"/>
              <a:t>Make the system fully funded for fiscal sustainability particularly the Public Service Pension </a:t>
            </a:r>
            <a:r>
              <a:rPr lang="en-US" dirty="0" smtClean="0"/>
              <a:t>Scheme (PSPS).</a:t>
            </a:r>
          </a:p>
          <a:p>
            <a:pPr lvl="2"/>
            <a:r>
              <a:rPr lang="en-US" dirty="0" smtClean="0"/>
              <a:t>Separating the PSPS from the Ministry of Public Service and creating a Fund  to be managed professionally and independently</a:t>
            </a:r>
          </a:p>
          <a:p>
            <a:pPr lvl="2"/>
            <a:r>
              <a:rPr lang="en-US" dirty="0" smtClean="0"/>
              <a:t>Undertaking parametric reforms to ensure long term sustainability</a:t>
            </a:r>
          </a:p>
          <a:p>
            <a:pPr lvl="2"/>
            <a:r>
              <a:rPr lang="en-US" dirty="0" smtClean="0"/>
              <a:t>Implementing system reforms to ensure efficiency </a:t>
            </a:r>
            <a:endParaRPr lang="en-US" dirty="0" smtClean="0"/>
          </a:p>
          <a:p>
            <a:r>
              <a:rPr lang="en-US" dirty="0" smtClean="0"/>
              <a:t>Providing choice to savers, to be able to put their savings schemes where they have trust and confidence.</a:t>
            </a:r>
          </a:p>
          <a:p>
            <a:pPr lvl="0"/>
            <a:r>
              <a:rPr lang="en-US" dirty="0" smtClean="0"/>
              <a:t>Over the medium to long term and as the economy grows towards a middle income status, ensuring that those who save for their retirement have adequate income</a:t>
            </a:r>
            <a:r>
              <a:rPr lang="en-US" dirty="0" smtClean="0"/>
              <a:t>.</a:t>
            </a:r>
            <a:endParaRPr lang="en-US" dirty="0" smtClean="0"/>
          </a:p>
        </p:txBody>
      </p:sp>
      <p:sp>
        <p:nvSpPr>
          <p:cNvPr id="4" name="Slide Number Placeholder 3"/>
          <p:cNvSpPr>
            <a:spLocks noGrp="1"/>
          </p:cNvSpPr>
          <p:nvPr>
            <p:ph type="sldNum" sz="quarter" idx="12"/>
          </p:nvPr>
        </p:nvSpPr>
        <p:spPr/>
        <p:txBody>
          <a:bodyPr/>
          <a:lstStyle/>
          <a:p>
            <a:fld id="{5315610B-753A-403C-AEE9-F5721A1012AF}"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GB" dirty="0" smtClean="0"/>
              <a:t>Conclusion</a:t>
            </a:r>
            <a:endParaRPr lang="en-GB" dirty="0"/>
          </a:p>
        </p:txBody>
      </p:sp>
      <p:sp>
        <p:nvSpPr>
          <p:cNvPr id="3" name="Content Placeholder 2"/>
          <p:cNvSpPr>
            <a:spLocks noGrp="1"/>
          </p:cNvSpPr>
          <p:nvPr>
            <p:ph idx="1"/>
          </p:nvPr>
        </p:nvSpPr>
        <p:spPr>
          <a:xfrm>
            <a:off x="457200" y="1000108"/>
            <a:ext cx="8229600" cy="5857892"/>
          </a:xfrm>
        </p:spPr>
        <p:txBody>
          <a:bodyPr>
            <a:normAutofit fontScale="77500" lnSpcReduction="20000"/>
          </a:bodyPr>
          <a:lstStyle/>
          <a:p>
            <a:r>
              <a:rPr lang="en-US" dirty="0" smtClean="0"/>
              <a:t>The on-going pension reforms are </a:t>
            </a:r>
            <a:r>
              <a:rPr lang="en-US" dirty="0" smtClean="0"/>
              <a:t>aimed </a:t>
            </a:r>
            <a:r>
              <a:rPr lang="en-US" dirty="0" smtClean="0"/>
              <a:t>at harnessing the savings and growth potential of the country.</a:t>
            </a:r>
          </a:p>
          <a:p>
            <a:r>
              <a:rPr lang="en-US" dirty="0" smtClean="0"/>
              <a:t>The reforms in the pension sector aimed at unlocking the untapped potential of individual savers (</a:t>
            </a:r>
            <a:r>
              <a:rPr lang="en-US" dirty="0" err="1" smtClean="0"/>
              <a:t>i.e</a:t>
            </a:r>
            <a:r>
              <a:rPr lang="en-US" dirty="0" smtClean="0"/>
              <a:t> Uganda’s workforce) and for the economy as a whole.</a:t>
            </a:r>
          </a:p>
          <a:p>
            <a:r>
              <a:rPr lang="en-US" dirty="0" smtClean="0"/>
              <a:t>Government will have unlimited access to increased volume of resources to finance its priority investment projects through transparency instruments </a:t>
            </a:r>
            <a:r>
              <a:rPr lang="en-US" dirty="0" err="1" smtClean="0"/>
              <a:t>e.g</a:t>
            </a:r>
            <a:r>
              <a:rPr lang="en-US" dirty="0" smtClean="0"/>
              <a:t> infrastructure bonds and Treasury Bills.</a:t>
            </a:r>
          </a:p>
          <a:p>
            <a:r>
              <a:rPr lang="en-US" dirty="0" smtClean="0"/>
              <a:t>Liberalization </a:t>
            </a:r>
            <a:r>
              <a:rPr lang="en-US" dirty="0" smtClean="0"/>
              <a:t>is aimed at opening up the sector to more players, improve governance of the sector as a whole, and build trust and confidence to encourage savings.</a:t>
            </a:r>
          </a:p>
          <a:p>
            <a:r>
              <a:rPr lang="en-US" dirty="0" smtClean="0"/>
              <a:t>Providing choice is a key and critical element of building trust and confidence in developing a robust and sustainable pension system given that benefits accrue in the long term.</a:t>
            </a:r>
          </a:p>
          <a:p>
            <a:r>
              <a:rPr lang="en-US" dirty="0" smtClean="0"/>
              <a:t>The reforms are also aimed at improving the way pension funds are invested to give adequate return to savers</a:t>
            </a:r>
            <a:r>
              <a:rPr lang="en-US" dirty="0" smtClean="0"/>
              <a:t>.</a:t>
            </a:r>
            <a:endParaRPr lang="en-US" dirty="0" smtClean="0"/>
          </a:p>
        </p:txBody>
      </p:sp>
      <p:sp>
        <p:nvSpPr>
          <p:cNvPr id="4" name="Slide Number Placeholder 3"/>
          <p:cNvSpPr>
            <a:spLocks noGrp="1"/>
          </p:cNvSpPr>
          <p:nvPr>
            <p:ph type="sldNum" sz="quarter" idx="12"/>
          </p:nvPr>
        </p:nvSpPr>
        <p:spPr/>
        <p:txBody>
          <a:bodyPr/>
          <a:lstStyle/>
          <a:p>
            <a:fld id="{5315610B-753A-403C-AEE9-F5721A1012AF}" type="slidenum">
              <a:rPr lang="en-US" smtClean="0"/>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Introduction</a:t>
            </a:r>
            <a:endParaRPr lang="en-GB" sz="4000" b="1" dirty="0"/>
          </a:p>
        </p:txBody>
      </p:sp>
      <p:sp>
        <p:nvSpPr>
          <p:cNvPr id="3" name="Content Placeholder 2"/>
          <p:cNvSpPr>
            <a:spLocks noGrp="1"/>
          </p:cNvSpPr>
          <p:nvPr>
            <p:ph idx="1"/>
          </p:nvPr>
        </p:nvSpPr>
        <p:spPr>
          <a:xfrm>
            <a:off x="457200" y="1357298"/>
            <a:ext cx="8229600" cy="4768865"/>
          </a:xfrm>
        </p:spPr>
        <p:txBody>
          <a:bodyPr>
            <a:normAutofit lnSpcReduction="10000"/>
          </a:bodyPr>
          <a:lstStyle/>
          <a:p>
            <a:r>
              <a:rPr lang="en-GB" dirty="0" smtClean="0"/>
              <a:t>Objectives of the reform</a:t>
            </a:r>
          </a:p>
          <a:p>
            <a:r>
              <a:rPr lang="en-GB" dirty="0" smtClean="0"/>
              <a:t>The reform context</a:t>
            </a:r>
          </a:p>
          <a:p>
            <a:r>
              <a:rPr lang="en-GB" dirty="0" smtClean="0"/>
              <a:t>Key elements of the reform process</a:t>
            </a:r>
          </a:p>
          <a:p>
            <a:r>
              <a:rPr lang="en-GB" dirty="0" smtClean="0"/>
              <a:t>Key elements of the URBRA Act 2011</a:t>
            </a:r>
          </a:p>
          <a:p>
            <a:r>
              <a:rPr lang="en-GB" dirty="0" smtClean="0"/>
              <a:t>Progress in implementation of the URBRA Act 2011</a:t>
            </a:r>
          </a:p>
          <a:p>
            <a:r>
              <a:rPr lang="en-GB" dirty="0" smtClean="0"/>
              <a:t>Highlights of the Proposed Retirement Benefits Sector Liberalization Bill</a:t>
            </a:r>
          </a:p>
          <a:p>
            <a:r>
              <a:rPr lang="en-GB" dirty="0" smtClean="0"/>
              <a:t>Conclusion </a:t>
            </a:r>
            <a:endParaRPr lang="en-GB" dirty="0"/>
          </a:p>
        </p:txBody>
      </p:sp>
      <p:sp>
        <p:nvSpPr>
          <p:cNvPr id="4" name="Slide Number Placeholder 3"/>
          <p:cNvSpPr>
            <a:spLocks noGrp="1"/>
          </p:cNvSpPr>
          <p:nvPr>
            <p:ph type="sldNum" sz="quarter" idx="12"/>
          </p:nvPr>
        </p:nvSpPr>
        <p:spPr/>
        <p:txBody>
          <a:bodyPr/>
          <a:lstStyle/>
          <a:p>
            <a:fld id="{5315610B-753A-403C-AEE9-F5721A1012A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Overall Objectives of the Reform </a:t>
            </a:r>
            <a:endParaRPr lang="en-GB" dirty="0"/>
          </a:p>
        </p:txBody>
      </p:sp>
      <p:sp>
        <p:nvSpPr>
          <p:cNvPr id="3" name="Content Placeholder 2"/>
          <p:cNvSpPr>
            <a:spLocks noGrp="1"/>
          </p:cNvSpPr>
          <p:nvPr>
            <p:ph idx="1"/>
          </p:nvPr>
        </p:nvSpPr>
        <p:spPr/>
        <p:txBody>
          <a:bodyPr/>
          <a:lstStyle/>
          <a:p>
            <a:pPr lvl="0"/>
            <a:r>
              <a:rPr lang="en-US" dirty="0" smtClean="0"/>
              <a:t>The overriding objective of the on-going reforms in the retirement benefits/pension sector is to create a robust and efficient pension system that will ensure that:</a:t>
            </a:r>
          </a:p>
          <a:p>
            <a:pPr lvl="2">
              <a:buFont typeface="Wingdings" panose="05000000000000000000" pitchFamily="2" charset="2"/>
              <a:buChar char="Ø"/>
            </a:pPr>
            <a:r>
              <a:rPr lang="en-US" dirty="0" smtClean="0"/>
              <a:t>all Ugandans are protected from old age poverty, </a:t>
            </a:r>
            <a:r>
              <a:rPr lang="en-US" dirty="0" err="1" smtClean="0"/>
              <a:t>i.e</a:t>
            </a:r>
            <a:r>
              <a:rPr lang="en-US" dirty="0" smtClean="0"/>
              <a:t> ensuring a minimum social safety net for the elderly;</a:t>
            </a:r>
          </a:p>
          <a:p>
            <a:pPr lvl="2">
              <a:buFont typeface="Wingdings" panose="05000000000000000000" pitchFamily="2" charset="2"/>
              <a:buChar char="Ø"/>
            </a:pPr>
            <a:r>
              <a:rPr lang="en-US" dirty="0" smtClean="0"/>
              <a:t>Encourages retirement savings by building trust and confidence.</a:t>
            </a:r>
          </a:p>
          <a:p>
            <a:endParaRPr lang="en-GB" dirty="0"/>
          </a:p>
        </p:txBody>
      </p:sp>
      <p:sp>
        <p:nvSpPr>
          <p:cNvPr id="4" name="Slide Number Placeholder 3"/>
          <p:cNvSpPr>
            <a:spLocks noGrp="1"/>
          </p:cNvSpPr>
          <p:nvPr>
            <p:ph type="sldNum" sz="quarter" idx="12"/>
          </p:nvPr>
        </p:nvSpPr>
        <p:spPr/>
        <p:txBody>
          <a:bodyPr/>
          <a:lstStyle/>
          <a:p>
            <a:fld id="{5315610B-753A-403C-AEE9-F5721A1012A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9718"/>
          </a:xfrm>
        </p:spPr>
        <p:txBody>
          <a:bodyPr>
            <a:normAutofit fontScale="90000"/>
          </a:bodyPr>
          <a:lstStyle/>
          <a:p>
            <a:r>
              <a:rPr lang="en-US" dirty="0" smtClean="0"/>
              <a:t>Uganda Pension reform Context</a:t>
            </a:r>
            <a:endParaRPr lang="en-GB" dirty="0"/>
          </a:p>
        </p:txBody>
      </p:sp>
      <p:sp>
        <p:nvSpPr>
          <p:cNvPr id="3" name="Content Placeholder 2"/>
          <p:cNvSpPr>
            <a:spLocks noGrp="1"/>
          </p:cNvSpPr>
          <p:nvPr>
            <p:ph idx="1"/>
          </p:nvPr>
        </p:nvSpPr>
        <p:spPr>
          <a:xfrm>
            <a:off x="457200" y="857232"/>
            <a:ext cx="8229600" cy="5268931"/>
          </a:xfrm>
        </p:spPr>
        <p:txBody>
          <a:bodyPr>
            <a:normAutofit fontScale="70000" lnSpcReduction="20000"/>
          </a:bodyPr>
          <a:lstStyle/>
          <a:p>
            <a:r>
              <a:rPr lang="en-US" dirty="0" smtClean="0"/>
              <a:t>Uganda has a working population of approximately 14 million people most of whom are in the informal sector and agriculture . </a:t>
            </a:r>
          </a:p>
          <a:p>
            <a:r>
              <a:rPr lang="en-US" dirty="0" smtClean="0"/>
              <a:t>The current pension system comprising of NSSF , the Public Service Pension Scheme and occupational voluntary savings cover less than 5% of Uganda’s workforce.</a:t>
            </a:r>
          </a:p>
          <a:p>
            <a:pPr lvl="0"/>
            <a:r>
              <a:rPr lang="en-US" dirty="0" smtClean="0"/>
              <a:t>The reforms therefore will expand coverage not only to those in the formal sector, but also to those who are self employed and in the informal sector who are the majority workers in Uganda. </a:t>
            </a:r>
          </a:p>
          <a:p>
            <a:pPr lvl="0"/>
            <a:r>
              <a:rPr lang="en-US" dirty="0" smtClean="0"/>
              <a:t>The reform process in Uganda is in fact a very broad reform agenda.</a:t>
            </a:r>
          </a:p>
          <a:p>
            <a:pPr lvl="1"/>
            <a:r>
              <a:rPr lang="en-US" dirty="0" smtClean="0"/>
              <a:t>Also aimed at protecting pensioners under the PSPS and improving how the system of currently being administered</a:t>
            </a:r>
          </a:p>
          <a:p>
            <a:pPr lvl="1"/>
            <a:r>
              <a:rPr lang="en-US" dirty="0" smtClean="0"/>
              <a:t>Providing a policy, legal and oversight framework for investment of voluntary contributions</a:t>
            </a:r>
          </a:p>
          <a:p>
            <a:pPr lvl="1"/>
            <a:r>
              <a:rPr lang="en-US" dirty="0" smtClean="0"/>
              <a:t>Expanding coverage to those in the informal sector and also those in the formal sector who currently have no social protection </a:t>
            </a:r>
          </a:p>
          <a:p>
            <a:pPr lvl="1"/>
            <a:r>
              <a:rPr lang="en-US" dirty="0" smtClean="0"/>
              <a:t>Ultimately, building a comprehensive social protection system for all Ugandans. This is why the Government is piloting the Senior Citizens Grant to funding options and affordability.</a:t>
            </a:r>
          </a:p>
          <a:p>
            <a:pPr>
              <a:buNone/>
            </a:pPr>
            <a:endParaRPr lang="en-GB" dirty="0"/>
          </a:p>
        </p:txBody>
      </p:sp>
      <p:sp>
        <p:nvSpPr>
          <p:cNvPr id="4" name="Slide Number Placeholder 3"/>
          <p:cNvSpPr>
            <a:spLocks noGrp="1"/>
          </p:cNvSpPr>
          <p:nvPr>
            <p:ph type="sldNum" sz="quarter" idx="12"/>
          </p:nvPr>
        </p:nvSpPr>
        <p:spPr/>
        <p:txBody>
          <a:bodyPr/>
          <a:lstStyle/>
          <a:p>
            <a:fld id="{5315610B-753A-403C-AEE9-F5721A1012A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US" dirty="0" smtClean="0"/>
              <a:t>Key Elements of the reform process</a:t>
            </a:r>
            <a:endParaRPr lang="en-GB" dirty="0"/>
          </a:p>
        </p:txBody>
      </p:sp>
      <p:sp>
        <p:nvSpPr>
          <p:cNvPr id="3" name="Content Placeholder 2"/>
          <p:cNvSpPr>
            <a:spLocks noGrp="1"/>
          </p:cNvSpPr>
          <p:nvPr>
            <p:ph idx="1"/>
          </p:nvPr>
        </p:nvSpPr>
        <p:spPr>
          <a:xfrm>
            <a:off x="457200" y="928670"/>
            <a:ext cx="8229600" cy="5572164"/>
          </a:xfrm>
        </p:spPr>
        <p:txBody>
          <a:bodyPr>
            <a:normAutofit fontScale="85000" lnSpcReduction="20000"/>
          </a:bodyPr>
          <a:lstStyle/>
          <a:p>
            <a:r>
              <a:rPr lang="en-US" dirty="0" smtClean="0"/>
              <a:t>There are 3 pillars in the reform of the Retirement Benefits (Pension) Sector, namely: </a:t>
            </a:r>
            <a:endParaRPr lang="en-US" sz="2400" dirty="0" smtClean="0"/>
          </a:p>
          <a:p>
            <a:pPr marL="971550" lvl="1" indent="-514350">
              <a:buFont typeface="+mj-lt"/>
              <a:buAutoNum type="arabicPeriod"/>
            </a:pPr>
            <a:r>
              <a:rPr lang="en-US" dirty="0" smtClean="0"/>
              <a:t>Establishing the regulatory framework for the establishment and operation of retirement benefits schemes in the country;</a:t>
            </a:r>
            <a:endParaRPr lang="en-US" sz="2000" dirty="0" smtClean="0"/>
          </a:p>
          <a:p>
            <a:pPr marL="971550" lvl="1" indent="-514350">
              <a:buFont typeface="+mj-lt"/>
              <a:buAutoNum type="arabicPeriod"/>
            </a:pPr>
            <a:r>
              <a:rPr lang="en-US" dirty="0" smtClean="0"/>
              <a:t>Opening up the sector and introducing competition through the proposed Retirement Benefits Sector Liberalization Bill, aimed at improving governance, increasing coverage to more than 5% covered now, achieving long term fiscal sustainability and overall build trust and confidence in the pension industry;</a:t>
            </a:r>
            <a:endParaRPr lang="en-US" sz="2000" dirty="0" smtClean="0"/>
          </a:p>
          <a:p>
            <a:pPr marL="971550" lvl="1" indent="-514350">
              <a:buFont typeface="+mj-lt"/>
              <a:buAutoNum type="arabicPeriod"/>
            </a:pPr>
            <a:r>
              <a:rPr lang="en-US" dirty="0" smtClean="0"/>
              <a:t>Reforming the Public Service Pension Scheme to:</a:t>
            </a:r>
            <a:endParaRPr lang="en-US" sz="2000" dirty="0" smtClean="0"/>
          </a:p>
          <a:p>
            <a:pPr lvl="3">
              <a:buFont typeface="Wingdings" panose="05000000000000000000" pitchFamily="2" charset="2"/>
              <a:buChar char="Ø"/>
            </a:pPr>
            <a:r>
              <a:rPr lang="en-US" dirty="0" smtClean="0"/>
              <a:t>improve Governance by creating a new Public Service Pension Fund (including local government) and separating it from the Ministry of Public Service.</a:t>
            </a:r>
            <a:endParaRPr lang="en-US" sz="1200" dirty="0" smtClean="0"/>
          </a:p>
          <a:p>
            <a:pPr lvl="3">
              <a:buFont typeface="Wingdings" panose="05000000000000000000" pitchFamily="2" charset="2"/>
              <a:buChar char="Ø"/>
            </a:pPr>
            <a:r>
              <a:rPr lang="en-US" dirty="0" smtClean="0"/>
              <a:t>protect pensioners savings through transparent systems, reporting, and accountability </a:t>
            </a:r>
            <a:r>
              <a:rPr lang="en-US" dirty="0" err="1" smtClean="0"/>
              <a:t>i.e</a:t>
            </a:r>
            <a:r>
              <a:rPr lang="en-US" dirty="0" smtClean="0"/>
              <a:t> create checks and balances. </a:t>
            </a:r>
            <a:endParaRPr lang="en-US" sz="1200" dirty="0" smtClean="0"/>
          </a:p>
          <a:p>
            <a:pPr lvl="3">
              <a:buFont typeface="Wingdings" panose="05000000000000000000" pitchFamily="2" charset="2"/>
              <a:buChar char="Ø"/>
            </a:pPr>
            <a:r>
              <a:rPr lang="en-US" dirty="0" smtClean="0"/>
              <a:t>introducing parametric changes to the existing arrangement for long term fiscal sustainability.</a:t>
            </a:r>
            <a:endParaRPr lang="en-US" sz="1200" dirty="0" smtClean="0"/>
          </a:p>
          <a:p>
            <a:endParaRPr lang="en-GB" dirty="0"/>
          </a:p>
        </p:txBody>
      </p:sp>
      <p:sp>
        <p:nvSpPr>
          <p:cNvPr id="4" name="Slide Number Placeholder 3"/>
          <p:cNvSpPr>
            <a:spLocks noGrp="1"/>
          </p:cNvSpPr>
          <p:nvPr>
            <p:ph type="sldNum" sz="quarter" idx="12"/>
          </p:nvPr>
        </p:nvSpPr>
        <p:spPr/>
        <p:txBody>
          <a:bodyPr/>
          <a:lstStyle/>
          <a:p>
            <a:fld id="{5315610B-753A-403C-AEE9-F5721A1012A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Key Elements of the URBRA Act 2011</a:t>
            </a:r>
            <a:endParaRPr lang="en-US" dirty="0"/>
          </a:p>
        </p:txBody>
      </p:sp>
      <p:sp>
        <p:nvSpPr>
          <p:cNvPr id="3" name="Content Placeholder 2"/>
          <p:cNvSpPr>
            <a:spLocks noGrp="1"/>
          </p:cNvSpPr>
          <p:nvPr>
            <p:ph idx="1"/>
          </p:nvPr>
        </p:nvSpPr>
        <p:spPr/>
        <p:txBody>
          <a:bodyPr>
            <a:normAutofit/>
          </a:bodyPr>
          <a:lstStyle/>
          <a:p>
            <a:pPr>
              <a:buNone/>
            </a:pPr>
            <a:r>
              <a:rPr lang="en-US" b="1" dirty="0" smtClean="0"/>
              <a:t>Objectives</a:t>
            </a:r>
            <a:endParaRPr lang="en-US" dirty="0" smtClean="0"/>
          </a:p>
          <a:p>
            <a:pPr lvl="0"/>
            <a:r>
              <a:rPr lang="en-US" dirty="0" smtClean="0"/>
              <a:t>Establishment of an independent and effective regulatory authority with the objective to oversee and regulate the establishment, management and operation of retirement benefits schemes, and to protect the interests of members and beneficiaries of all schemes.</a:t>
            </a:r>
          </a:p>
        </p:txBody>
      </p:sp>
      <p:sp>
        <p:nvSpPr>
          <p:cNvPr id="4" name="Slide Number Placeholder 3"/>
          <p:cNvSpPr>
            <a:spLocks noGrp="1"/>
          </p:cNvSpPr>
          <p:nvPr>
            <p:ph type="sldNum" sz="quarter" idx="12"/>
          </p:nvPr>
        </p:nvSpPr>
        <p:spPr/>
        <p:txBody>
          <a:bodyPr/>
          <a:lstStyle/>
          <a:p>
            <a:fld id="{5315610B-753A-403C-AEE9-F5721A1012AF}"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t>Key functions of URBRA</a:t>
            </a:r>
            <a:endParaRPr lang="en-US" sz="2400" b="1" dirty="0"/>
          </a:p>
        </p:txBody>
      </p:sp>
      <p:sp>
        <p:nvSpPr>
          <p:cNvPr id="3" name="Content Placeholder 2"/>
          <p:cNvSpPr>
            <a:spLocks noGrp="1"/>
          </p:cNvSpPr>
          <p:nvPr>
            <p:ph idx="1"/>
          </p:nvPr>
        </p:nvSpPr>
        <p:spPr>
          <a:xfrm>
            <a:off x="457200" y="990600"/>
            <a:ext cx="8229600" cy="5334000"/>
          </a:xfrm>
        </p:spPr>
        <p:txBody>
          <a:bodyPr>
            <a:normAutofit fontScale="92500"/>
          </a:bodyPr>
          <a:lstStyle/>
          <a:p>
            <a:r>
              <a:rPr lang="en-US" dirty="0" smtClean="0"/>
              <a:t>Key functions include:</a:t>
            </a:r>
          </a:p>
          <a:p>
            <a:pPr lvl="3"/>
            <a:r>
              <a:rPr lang="en-US" sz="2400" dirty="0" smtClean="0"/>
              <a:t>Regulate and supervise the establishment, management and operation of RBS, both public and private;</a:t>
            </a:r>
          </a:p>
          <a:p>
            <a:pPr lvl="3"/>
            <a:r>
              <a:rPr lang="en-US" sz="2400" dirty="0" err="1" smtClean="0"/>
              <a:t>Licence</a:t>
            </a:r>
            <a:r>
              <a:rPr lang="en-US" sz="2400" dirty="0" smtClean="0"/>
              <a:t> RBS, trustees, administrators, fund managers, and custodians</a:t>
            </a:r>
          </a:p>
          <a:p>
            <a:pPr lvl="3"/>
            <a:r>
              <a:rPr lang="en-US" sz="2400" dirty="0" smtClean="0"/>
              <a:t>Protect the interests of members and beneficiaries of RBS, including promotion of transparency and accountability;</a:t>
            </a:r>
          </a:p>
          <a:p>
            <a:pPr lvl="3"/>
            <a:r>
              <a:rPr lang="en-US" sz="2400" dirty="0" smtClean="0"/>
              <a:t>Improve understanding and promote the development of the Retirement Benefits Sector, and creating awareness</a:t>
            </a:r>
          </a:p>
          <a:p>
            <a:pPr lvl="3"/>
            <a:r>
              <a:rPr lang="en-US" sz="2400" dirty="0" smtClean="0"/>
              <a:t>Promote the stability and integrity of the financial sector</a:t>
            </a:r>
          </a:p>
          <a:p>
            <a:pPr lvl="3"/>
            <a:r>
              <a:rPr lang="en-US" sz="2400" dirty="0" smtClean="0"/>
              <a:t>Ensure sustainability of the RB Sector</a:t>
            </a:r>
          </a:p>
        </p:txBody>
      </p:sp>
      <p:sp>
        <p:nvSpPr>
          <p:cNvPr id="4" name="Slide Number Placeholder 3"/>
          <p:cNvSpPr>
            <a:spLocks noGrp="1"/>
          </p:cNvSpPr>
          <p:nvPr>
            <p:ph type="sldNum" sz="quarter" idx="12"/>
          </p:nvPr>
        </p:nvSpPr>
        <p:spPr/>
        <p:txBody>
          <a:bodyPr/>
          <a:lstStyle/>
          <a:p>
            <a:fld id="{5315610B-753A-403C-AEE9-F5721A1012AF}"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600" b="1" dirty="0" smtClean="0"/>
              <a:t>Funds of the Authority</a:t>
            </a:r>
            <a:endParaRPr lang="en-US" sz="3600" b="1" dirty="0"/>
          </a:p>
        </p:txBody>
      </p:sp>
      <p:sp>
        <p:nvSpPr>
          <p:cNvPr id="3" name="Content Placeholder 2"/>
          <p:cNvSpPr>
            <a:spLocks noGrp="1"/>
          </p:cNvSpPr>
          <p:nvPr>
            <p:ph idx="1"/>
          </p:nvPr>
        </p:nvSpPr>
        <p:spPr>
          <a:xfrm>
            <a:off x="457200" y="990600"/>
            <a:ext cx="8229600" cy="5135563"/>
          </a:xfrm>
        </p:spPr>
        <p:txBody>
          <a:bodyPr>
            <a:normAutofit fontScale="92500" lnSpcReduction="10000"/>
          </a:bodyPr>
          <a:lstStyle/>
          <a:p>
            <a:r>
              <a:rPr lang="en-US" dirty="0" smtClean="0"/>
              <a:t>The funding structure of URBRA is aimed at ensuring its independence over the long term (Section 7 of the URBRA Act);</a:t>
            </a:r>
          </a:p>
          <a:p>
            <a:r>
              <a:rPr lang="en-US" dirty="0" smtClean="0"/>
              <a:t>The funds of URBRA shall consist of:</a:t>
            </a:r>
          </a:p>
          <a:p>
            <a:pPr lvl="1"/>
            <a:r>
              <a:rPr lang="en-US" dirty="0" smtClean="0"/>
              <a:t>Compulsory levies;</a:t>
            </a:r>
          </a:p>
          <a:p>
            <a:pPr lvl="1"/>
            <a:r>
              <a:rPr lang="en-US" dirty="0" smtClean="0"/>
              <a:t>License fees;</a:t>
            </a:r>
          </a:p>
          <a:p>
            <a:pPr lvl="1"/>
            <a:r>
              <a:rPr lang="en-US" dirty="0" smtClean="0"/>
              <a:t>Money appropriated by Parliament for the purposes of the Authority</a:t>
            </a:r>
          </a:p>
          <a:p>
            <a:pPr lvl="1"/>
            <a:r>
              <a:rPr lang="en-US" dirty="0" smtClean="0"/>
              <a:t>Grants, gifts or donations from </a:t>
            </a:r>
            <a:r>
              <a:rPr lang="en-US" dirty="0" err="1" smtClean="0"/>
              <a:t>Govt</a:t>
            </a:r>
            <a:r>
              <a:rPr lang="en-US" dirty="0" smtClean="0"/>
              <a:t> or other sources made with the approval of the Minister;</a:t>
            </a:r>
          </a:p>
          <a:p>
            <a:pPr lvl="1"/>
            <a:r>
              <a:rPr lang="en-US" dirty="0" smtClean="0"/>
              <a:t>Any other fees charged for services and activities rendered by the Authority </a:t>
            </a:r>
            <a:r>
              <a:rPr lang="en-US" dirty="0" err="1" smtClean="0"/>
              <a:t>e.g</a:t>
            </a:r>
            <a:r>
              <a:rPr lang="en-US" dirty="0" smtClean="0"/>
              <a:t> application fees. </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5315610B-753A-403C-AEE9-F5721A1012AF}"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t/>
            </a:r>
            <a:br>
              <a:rPr lang="en-US" b="1" dirty="0" smtClean="0"/>
            </a:br>
            <a:r>
              <a:rPr lang="en-US" sz="3600" b="1" dirty="0" smtClean="0"/>
              <a:t>Progress on the Implementation of the URBRA Act 2011 since December 2012</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pPr lvl="0" algn="just"/>
            <a:r>
              <a:rPr lang="en-US" dirty="0" smtClean="0"/>
              <a:t>The Authority has been established and is now operational.  </a:t>
            </a:r>
            <a:endParaRPr lang="en-US" dirty="0"/>
          </a:p>
          <a:p>
            <a:pPr lvl="0" algn="just"/>
            <a:r>
              <a:rPr lang="en-US" dirty="0" smtClean="0"/>
              <a:t>The institutional setting up of the Authority is in progress, housed on Plot 1, Clement Hill Road. </a:t>
            </a:r>
          </a:p>
          <a:p>
            <a:pPr algn="just"/>
            <a:r>
              <a:rPr lang="en-US" dirty="0" smtClean="0"/>
              <a:t>The administrative structures have been created and now the Authority is recruiting staff and senior management,</a:t>
            </a:r>
          </a:p>
          <a:p>
            <a:pPr lvl="1" algn="just"/>
            <a:r>
              <a:rPr lang="en-US" dirty="0" smtClean="0"/>
              <a:t> The organizational structure, and detailed job descriptions are ready and are basis for recruitment.</a:t>
            </a:r>
          </a:p>
          <a:p>
            <a:pPr lvl="0" algn="just"/>
            <a:r>
              <a:rPr lang="en-US" dirty="0" smtClean="0"/>
              <a:t>Financial management systems, including for procurement have been established and are fully operational</a:t>
            </a:r>
          </a:p>
          <a:p>
            <a:pPr lvl="0" algn="just"/>
            <a:r>
              <a:rPr lang="en-US" dirty="0" smtClean="0"/>
              <a:t> Equipment has been procured for full functioning of the Authority.</a:t>
            </a:r>
          </a:p>
          <a:p>
            <a:pPr algn="just"/>
            <a:r>
              <a:rPr lang="en-US" dirty="0" smtClean="0"/>
              <a:t>The position of CEO of the Authority was advertised internationally and the processing is on-going. </a:t>
            </a:r>
          </a:p>
        </p:txBody>
      </p:sp>
      <p:sp>
        <p:nvSpPr>
          <p:cNvPr id="4" name="Slide Number Placeholder 3"/>
          <p:cNvSpPr>
            <a:spLocks noGrp="1"/>
          </p:cNvSpPr>
          <p:nvPr>
            <p:ph type="sldNum" sz="quarter" idx="12"/>
          </p:nvPr>
        </p:nvSpPr>
        <p:spPr/>
        <p:txBody>
          <a:bodyPr/>
          <a:lstStyle/>
          <a:p>
            <a:fld id="{5315610B-753A-403C-AEE9-F5721A1012AF}"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1389</TotalTime>
  <Words>1810</Words>
  <Application>Microsoft Office PowerPoint</Application>
  <PresentationFormat>On-screen Show (4:3)</PresentationFormat>
  <Paragraphs>140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vt:lpstr>
      <vt:lpstr>Introduction</vt:lpstr>
      <vt:lpstr>Overall Objectives of the Reform </vt:lpstr>
      <vt:lpstr>Uganda Pension reform Context</vt:lpstr>
      <vt:lpstr>Key Elements of the reform process</vt:lpstr>
      <vt:lpstr>Key Elements of the URBRA Act 2011</vt:lpstr>
      <vt:lpstr>Key functions of URBRA</vt:lpstr>
      <vt:lpstr>Funds of the Authority</vt:lpstr>
      <vt:lpstr> Progress on the Implementation of the URBRA Act 2011 since December 2012 </vt:lpstr>
      <vt:lpstr>Progress on Implementation of the URBRA Act 2011</vt:lpstr>
      <vt:lpstr>Progress on Implementation of the URBRA Act 2011</vt:lpstr>
      <vt:lpstr>Progress on Implementation of the URBRA Act 2011</vt:lpstr>
      <vt:lpstr>What are the shortcomings of the current pension system?</vt:lpstr>
      <vt:lpstr>What are the objectives of Retirement Benefits Sector Liberalization?</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Moses Bekabye</dc:creator>
  <cp:lastModifiedBy>user</cp:lastModifiedBy>
  <cp:revision>95</cp:revision>
  <dcterms:created xsi:type="dcterms:W3CDTF">2012-07-09T13:00:46Z</dcterms:created>
  <dcterms:modified xsi:type="dcterms:W3CDTF">2014-03-16T09:09:57Z</dcterms:modified>
</cp:coreProperties>
</file>